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83" r:id="rId2"/>
    <p:sldId id="257" r:id="rId3"/>
    <p:sldId id="282" r:id="rId4"/>
    <p:sldId id="259" r:id="rId5"/>
    <p:sldId id="287" r:id="rId6"/>
    <p:sldId id="288" r:id="rId7"/>
    <p:sldId id="289" r:id="rId8"/>
    <p:sldId id="273" r:id="rId9"/>
    <p:sldId id="262" r:id="rId10"/>
    <p:sldId id="281" r:id="rId11"/>
    <p:sldId id="279" r:id="rId12"/>
    <p:sldId id="284" r:id="rId13"/>
    <p:sldId id="285" r:id="rId14"/>
    <p:sldId id="280" r:id="rId15"/>
    <p:sldId id="277" r:id="rId16"/>
    <p:sldId id="276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jt3491jQ7aCoyIz2WXeHKroE7t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6493C2-F961-AE6C-C78A-A3E397BAC3D1}" v="77" dt="2026-01-24T07:12:45.064"/>
    <p1510:client id="{857E11F3-F11C-6843-C73E-27677A40A984}" v="240" dt="2026-01-24T07:27:37.625"/>
  </p1510:revLst>
</p1510:revInfo>
</file>

<file path=ppt/tableStyles.xml><?xml version="1.0" encoding="utf-8"?>
<a:tblStyleLst xmlns:a="http://schemas.openxmlformats.org/drawingml/2006/main" def="{0AAD8F4D-43EB-41E5-8A38-28AB6DFB1B60}">
  <a:tblStyle styleId="{0AAD8F4D-43EB-41E5-8A38-28AB6DFB1B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01" autoAdjust="0"/>
    <p:restoredTop sz="94686"/>
  </p:normalViewPr>
  <p:slideViewPr>
    <p:cSldViewPr snapToGrid="0">
      <p:cViewPr varScale="1">
        <p:scale>
          <a:sx n="93" d="100"/>
          <a:sy n="93" d="100"/>
        </p:scale>
        <p:origin x="82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279463AA-D7FA-5F7E-C4D0-06BDEDCBB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A84E3171-2C5C-8738-5718-5608CE1B13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E16E406D-2512-5EF2-0167-6C89534695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4966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133DCD37-0C3F-12BB-708C-15A0BFB72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B3D30803-6188-6E87-DDB6-6562A9E179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EDC8AB23-C1B1-CB09-E0BB-C9AAC48979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5224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A63A9C66-2952-903D-83F1-D9F7981B2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DC0C7460-0316-B69D-13B6-FF07EC57B3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0173EAB6-F44B-63ED-F869-2979BED7C5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13136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>
          <a:extLst>
            <a:ext uri="{FF2B5EF4-FFF2-40B4-BE49-F238E27FC236}">
              <a16:creationId xmlns:a16="http://schemas.microsoft.com/office/drawing/2014/main" id="{466C47D1-19F6-52AF-3914-DD3C99058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>
            <a:extLst>
              <a:ext uri="{FF2B5EF4-FFF2-40B4-BE49-F238E27FC236}">
                <a16:creationId xmlns:a16="http://schemas.microsoft.com/office/drawing/2014/main" id="{ACA1F779-4C2B-4CD1-FBDD-A40F0A3223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>
            <a:extLst>
              <a:ext uri="{FF2B5EF4-FFF2-40B4-BE49-F238E27FC236}">
                <a16:creationId xmlns:a16="http://schemas.microsoft.com/office/drawing/2014/main" id="{40004D30-6E86-E263-D5DA-7577B1C759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21693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>
          <a:extLst>
            <a:ext uri="{FF2B5EF4-FFF2-40B4-BE49-F238E27FC236}">
              <a16:creationId xmlns:a16="http://schemas.microsoft.com/office/drawing/2014/main" id="{FB18EFA4-CD13-16C4-504B-6DB7E86CE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>
            <a:extLst>
              <a:ext uri="{FF2B5EF4-FFF2-40B4-BE49-F238E27FC236}">
                <a16:creationId xmlns:a16="http://schemas.microsoft.com/office/drawing/2014/main" id="{E8E16183-6BFA-E60A-1235-F3BFB1B1F6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>
            <a:extLst>
              <a:ext uri="{FF2B5EF4-FFF2-40B4-BE49-F238E27FC236}">
                <a16:creationId xmlns:a16="http://schemas.microsoft.com/office/drawing/2014/main" id="{C4420B06-3455-3F20-5E28-90535F24DA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51753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48C2B95B-FB15-C156-6AF1-35B358181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>
            <a:extLst>
              <a:ext uri="{FF2B5EF4-FFF2-40B4-BE49-F238E27FC236}">
                <a16:creationId xmlns:a16="http://schemas.microsoft.com/office/drawing/2014/main" id="{770A13E9-BC77-63DA-E106-A3FA802281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29067B0F-2F4F-7081-A661-0AE31BFBB7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5541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7EF10545-1A46-607A-9459-61E8362FA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>
            <a:extLst>
              <a:ext uri="{FF2B5EF4-FFF2-40B4-BE49-F238E27FC236}">
                <a16:creationId xmlns:a16="http://schemas.microsoft.com/office/drawing/2014/main" id="{5957A8EB-ADFD-B035-BD54-1E8A3CB366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>
            <a:extLst>
              <a:ext uri="{FF2B5EF4-FFF2-40B4-BE49-F238E27FC236}">
                <a16:creationId xmlns:a16="http://schemas.microsoft.com/office/drawing/2014/main" id="{A20716EB-D155-31F5-DA5A-E1CD60F5E9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5538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F166C2B5-4668-A97F-2B37-43C42F227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>
            <a:extLst>
              <a:ext uri="{FF2B5EF4-FFF2-40B4-BE49-F238E27FC236}">
                <a16:creationId xmlns:a16="http://schemas.microsoft.com/office/drawing/2014/main" id="{1DCE13D3-CED5-0A42-C57E-C51AFD2A62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>
            <a:extLst>
              <a:ext uri="{FF2B5EF4-FFF2-40B4-BE49-F238E27FC236}">
                <a16:creationId xmlns:a16="http://schemas.microsoft.com/office/drawing/2014/main" id="{A05A17E4-5523-52B1-27CC-3C34856185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4404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11626E4B-E119-2382-6F8F-518641144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>
            <a:extLst>
              <a:ext uri="{FF2B5EF4-FFF2-40B4-BE49-F238E27FC236}">
                <a16:creationId xmlns:a16="http://schemas.microsoft.com/office/drawing/2014/main" id="{01A6FF9F-971F-6CD8-61F5-25638A5985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0:notes">
            <a:extLst>
              <a:ext uri="{FF2B5EF4-FFF2-40B4-BE49-F238E27FC236}">
                <a16:creationId xmlns:a16="http://schemas.microsoft.com/office/drawing/2014/main" id="{C8EB5C80-6A4B-AE05-9BE0-03B5AF5C22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8912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59B870D7-ED5B-C7CD-FB99-2991954CA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>
            <a:extLst>
              <a:ext uri="{FF2B5EF4-FFF2-40B4-BE49-F238E27FC236}">
                <a16:creationId xmlns:a16="http://schemas.microsoft.com/office/drawing/2014/main" id="{C8B270BB-F67C-52E3-249C-6FE0C237CA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:notes">
            <a:extLst>
              <a:ext uri="{FF2B5EF4-FFF2-40B4-BE49-F238E27FC236}">
                <a16:creationId xmlns:a16="http://schemas.microsoft.com/office/drawing/2014/main" id="{151B863E-6240-36E9-EB23-2DAA667D25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9857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ohithj29/MedMonitor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97BF8-B3EC-77A2-9BFD-D66830272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81583"/>
            <a:ext cx="12192000" cy="285273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Agentic AI Hackathon: Building Intelligent Agents with IBM Granite and </a:t>
            </a:r>
            <a:r>
              <a:rPr lang="en-US" dirty="0" err="1"/>
              <a:t>LangFlow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B85A1-2169-FF43-3E91-E2E8ADA74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3903663"/>
            <a:ext cx="12192000" cy="1500187"/>
          </a:xfrm>
        </p:spPr>
        <p:txBody>
          <a:bodyPr>
            <a:noAutofit/>
          </a:bodyPr>
          <a:lstStyle/>
          <a:p>
            <a:pPr algn="ctr"/>
            <a:r>
              <a:rPr lang="en-US" sz="9600" b="1" i="1" dirty="0" smtClean="0">
                <a:latin typeface="Bodoni MT Black" panose="02070A03080606020203" pitchFamily="18" charset="0"/>
              </a:rPr>
              <a:t>TEAM SSS</a:t>
            </a:r>
            <a:endParaRPr lang="en-US" sz="9600" b="1" i="1" dirty="0">
              <a:latin typeface="Bodoni MT Black" panose="02070A03080606020203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70813B-BF9E-B61A-92D0-FA37C9906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64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CDF2A78E-5A0E-6814-8AF4-0AE54B036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>
            <a:extLst>
              <a:ext uri="{FF2B5EF4-FFF2-40B4-BE49-F238E27FC236}">
                <a16:creationId xmlns:a16="http://schemas.microsoft.com/office/drawing/2014/main" id="{2A145802-2DD3-EEBA-7D44-210C05B98C91}"/>
              </a:ext>
            </a:extLst>
          </p:cNvPr>
          <p:cNvSpPr/>
          <p:nvPr/>
        </p:nvSpPr>
        <p:spPr>
          <a:xfrm>
            <a:off x="0" y="551935"/>
            <a:ext cx="12192000" cy="477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4000" b="1" i="0" u="none" strike="noStrike" cap="none" dirty="0" err="1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Langflow</a:t>
            </a:r>
            <a:r>
              <a:rPr lang="en-US" sz="4000" b="1" i="0" u="none" strike="noStrike" cap="none" dirty="0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4000" b="1" i="0" u="none" strike="noStrike" cap="none" dirty="0" smtClean="0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Components </a:t>
            </a:r>
            <a:r>
              <a:rPr lang="en-US" sz="4000" b="1" i="0" u="none" strike="noStrike" cap="none" dirty="0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Used </a:t>
            </a:r>
            <a:endParaRPr lang="en-US" sz="4000" b="1" i="0" u="none" strike="noStrike" cap="none" dirty="0">
              <a:solidFill>
                <a:srgbClr val="000000"/>
              </a:solidFill>
              <a:ea typeface="Times New Roman"/>
              <a:cs typeface="Times New Roman"/>
            </a:endParaRPr>
          </a:p>
        </p:txBody>
      </p:sp>
      <p:sp>
        <p:nvSpPr>
          <p:cNvPr id="148" name="Google Shape;148;p5">
            <a:extLst>
              <a:ext uri="{FF2B5EF4-FFF2-40B4-BE49-F238E27FC236}">
                <a16:creationId xmlns:a16="http://schemas.microsoft.com/office/drawing/2014/main" id="{69E3EADC-1EAD-7419-145C-20998925206E}"/>
              </a:ext>
            </a:extLst>
          </p:cNvPr>
          <p:cNvSpPr/>
          <p:nvPr/>
        </p:nvSpPr>
        <p:spPr>
          <a:xfrm>
            <a:off x="2264331" y="6784578"/>
            <a:ext cx="2140744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5">
            <a:extLst>
              <a:ext uri="{FF2B5EF4-FFF2-40B4-BE49-F238E27FC236}">
                <a16:creationId xmlns:a16="http://schemas.microsoft.com/office/drawing/2014/main" id="{04E5872A-C331-C8F3-5D71-8E953BAAFE03}"/>
              </a:ext>
            </a:extLst>
          </p:cNvPr>
          <p:cNvSpPr/>
          <p:nvPr/>
        </p:nvSpPr>
        <p:spPr>
          <a:xfrm>
            <a:off x="1782604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5">
            <a:extLst>
              <a:ext uri="{FF2B5EF4-FFF2-40B4-BE49-F238E27FC236}">
                <a16:creationId xmlns:a16="http://schemas.microsoft.com/office/drawing/2014/main" id="{76EF3801-5D99-5EFA-9AA2-AD265775E354}"/>
              </a:ext>
            </a:extLst>
          </p:cNvPr>
          <p:cNvSpPr/>
          <p:nvPr/>
        </p:nvSpPr>
        <p:spPr>
          <a:xfrm>
            <a:off x="5732383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5">
            <a:extLst>
              <a:ext uri="{FF2B5EF4-FFF2-40B4-BE49-F238E27FC236}">
                <a16:creationId xmlns:a16="http://schemas.microsoft.com/office/drawing/2014/main" id="{DAD76A8A-9F2C-9EA9-25E9-40CD0FFAA869}"/>
              </a:ext>
            </a:extLst>
          </p:cNvPr>
          <p:cNvSpPr/>
          <p:nvPr/>
        </p:nvSpPr>
        <p:spPr>
          <a:xfrm>
            <a:off x="5077301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5">
            <a:extLst>
              <a:ext uri="{FF2B5EF4-FFF2-40B4-BE49-F238E27FC236}">
                <a16:creationId xmlns:a16="http://schemas.microsoft.com/office/drawing/2014/main" id="{8D9C4260-2673-337C-C898-4C22E0F8FD65}"/>
              </a:ext>
            </a:extLst>
          </p:cNvPr>
          <p:cNvSpPr/>
          <p:nvPr/>
        </p:nvSpPr>
        <p:spPr>
          <a:xfrm>
            <a:off x="9027081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5">
            <a:extLst>
              <a:ext uri="{FF2B5EF4-FFF2-40B4-BE49-F238E27FC236}">
                <a16:creationId xmlns:a16="http://schemas.microsoft.com/office/drawing/2014/main" id="{6167C3C6-3747-E373-84C3-3927C443B067}"/>
              </a:ext>
            </a:extLst>
          </p:cNvPr>
          <p:cNvSpPr/>
          <p:nvPr/>
        </p:nvSpPr>
        <p:spPr>
          <a:xfrm>
            <a:off x="8371999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B86949-7ED1-C43B-B1E3-5122BB67A596}"/>
              </a:ext>
            </a:extLst>
          </p:cNvPr>
          <p:cNvSpPr txBox="1"/>
          <p:nvPr/>
        </p:nvSpPr>
        <p:spPr>
          <a:xfrm>
            <a:off x="621791" y="1389888"/>
            <a:ext cx="10854405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Chat Input Block</a:t>
            </a:r>
            <a:endParaRPr lang="en-US" dirty="0"/>
          </a:p>
          <a:p>
            <a:pPr lvl="1"/>
            <a:r>
              <a:rPr lang="en-US" dirty="0"/>
              <a:t>Accepts structured patient and medication data generated from the UI.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IBM watsonx.ai (Granite Model) Block</a:t>
            </a:r>
            <a:endParaRPr lang="en-US" dirty="0"/>
          </a:p>
          <a:p>
            <a:pPr lvl="1"/>
            <a:r>
              <a:rPr lang="en-US" dirty="0"/>
              <a:t>Acts as the core language model for all agents.</a:t>
            </a:r>
          </a:p>
          <a:p>
            <a:pPr lvl="1"/>
            <a:r>
              <a:rPr lang="en-US" dirty="0"/>
              <a:t>Generates safe, assistive, and non‑diagnostic outputs.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System Message Block</a:t>
            </a:r>
            <a:endParaRPr lang="en-US" dirty="0"/>
          </a:p>
          <a:p>
            <a:pPr lvl="1"/>
            <a:r>
              <a:rPr lang="en-US" dirty="0"/>
              <a:t>Defines global rules such as non‑repetition, short responses, and ethical constraints.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Agent 1 – Medication Data Analysis Agent</a:t>
            </a:r>
            <a:endParaRPr lang="en-US" dirty="0"/>
          </a:p>
          <a:p>
            <a:pPr lvl="1"/>
            <a:r>
              <a:rPr lang="en-US" dirty="0"/>
              <a:t>Analyzes each medicine and explains its general purpose.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Agent 2 – Adherence Risk Detection Agent</a:t>
            </a:r>
            <a:endParaRPr lang="en-US" dirty="0"/>
          </a:p>
          <a:p>
            <a:pPr lvl="1"/>
            <a:r>
              <a:rPr lang="en-US" dirty="0"/>
              <a:t>Identifies missed‑dose patterns and assigns adherence risk levels.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Agent 3 – Reminder &amp; Weekly Insight Agent</a:t>
            </a:r>
            <a:endParaRPr lang="en-US" dirty="0"/>
          </a:p>
          <a:p>
            <a:pPr lvl="1"/>
            <a:r>
              <a:rPr lang="en-US" dirty="0"/>
              <a:t>Generates short reminders and educational insights per medicine.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Search API Block</a:t>
            </a:r>
            <a:endParaRPr lang="en-US" dirty="0"/>
          </a:p>
          <a:p>
            <a:pPr lvl="1"/>
            <a:r>
              <a:rPr lang="en-US" dirty="0"/>
              <a:t>Retrieves medication adherence best‑practice information for RAG.</a:t>
            </a:r>
          </a:p>
          <a:p>
            <a:pPr lvl="1"/>
            <a:r>
              <a:rPr lang="en-US" dirty="0"/>
              <a:t>Ensures factual and up‑to‑date educational content.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URL Loader Block</a:t>
            </a:r>
            <a:endParaRPr lang="en-US" dirty="0"/>
          </a:p>
          <a:p>
            <a:pPr lvl="1"/>
            <a:r>
              <a:rPr lang="en-US" dirty="0"/>
              <a:t>Fetches trusted healthcare and patient education resources.</a:t>
            </a:r>
          </a:p>
          <a:p>
            <a:pPr lvl="1"/>
            <a:r>
              <a:rPr lang="en-US" dirty="0"/>
              <a:t>Supports accurate weekly educational insights.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Output / Chat Output Block</a:t>
            </a:r>
            <a:endParaRPr lang="en-US" dirty="0"/>
          </a:p>
          <a:p>
            <a:pPr lvl="1"/>
            <a:r>
              <a:rPr lang="en-US" dirty="0"/>
              <a:t>Displays final structured results for the end user.</a:t>
            </a:r>
          </a:p>
          <a:p>
            <a:pPr marL="342900" indent="-342900">
              <a:buAutoNum type="arabicParenR" startAt="3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5A7959-9FC6-1DAE-7A47-36165450E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2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CA6090C0-0478-84F9-6D20-717B6FEB7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079FEC-4447-C4FA-64A4-CB532564DAF6}"/>
              </a:ext>
            </a:extLst>
          </p:cNvPr>
          <p:cNvSpPr txBox="1"/>
          <p:nvPr/>
        </p:nvSpPr>
        <p:spPr>
          <a:xfrm>
            <a:off x="1235675" y="2438400"/>
            <a:ext cx="3599936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 dirty="0" smtClean="0"/>
              <a:t>User Interface</a:t>
            </a:r>
            <a:endParaRPr lang="en-US" sz="4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3ADE60-811A-97E9-24FE-F2F7F61FA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1946" y="327768"/>
            <a:ext cx="2690093" cy="596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0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9E2832E4-AC39-7A49-D4B6-C1A4B148E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23FCBA-FC00-378F-C117-12DC1F4FD6E0}"/>
              </a:ext>
            </a:extLst>
          </p:cNvPr>
          <p:cNvSpPr txBox="1"/>
          <p:nvPr/>
        </p:nvSpPr>
        <p:spPr>
          <a:xfrm>
            <a:off x="568411" y="2718486"/>
            <a:ext cx="551111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 smtClean="0"/>
              <a:t>Input Extracted by UI</a:t>
            </a:r>
            <a:endParaRPr lang="en-US" sz="40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B59E40-7B3E-CFB4-3FD9-6C10E068F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81384" y="708453"/>
            <a:ext cx="6367848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System Date (Today): 02-Feb-2026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Patient Profile:</a:t>
            </a:r>
          </a:p>
          <a:p>
            <a:pPr algn="ctr"/>
            <a:r>
              <a:rPr lang="en-US" sz="800" dirty="0"/>
              <a:t>Patient Name: KISHOR</a:t>
            </a:r>
          </a:p>
          <a:p>
            <a:pPr algn="ctr"/>
            <a:r>
              <a:rPr lang="en-US" sz="800" dirty="0"/>
              <a:t>Age: 22</a:t>
            </a:r>
          </a:p>
          <a:p>
            <a:pPr algn="ctr"/>
            <a:r>
              <a:rPr lang="en-US" sz="800" dirty="0"/>
              <a:t>Chronic Condition: ALZHEIMER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Refill History:</a:t>
            </a:r>
          </a:p>
          <a:p>
            <a:pPr algn="ctr"/>
            <a:r>
              <a:rPr lang="en-US" sz="800" dirty="0"/>
              <a:t>Last Refill Date: 15-Jan-2026</a:t>
            </a:r>
          </a:p>
          <a:p>
            <a:pPr algn="ctr"/>
            <a:r>
              <a:rPr lang="en-US" sz="800" dirty="0"/>
              <a:t>Days of Supply: 30</a:t>
            </a:r>
          </a:p>
          <a:p>
            <a:pPr algn="ctr"/>
            <a:r>
              <a:rPr lang="en-US" sz="800" dirty="0"/>
              <a:t>Refill Managed By: Caregiver</a:t>
            </a:r>
          </a:p>
          <a:p>
            <a:pPr algn="ctr"/>
            <a:r>
              <a:rPr lang="en-US" sz="800" dirty="0"/>
              <a:t>Refill Timeliness: On time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Medication Intake Log (7 Days):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DONEPEZIL:</a:t>
            </a:r>
          </a:p>
          <a:p>
            <a:pPr algn="ctr"/>
            <a:r>
              <a:rPr lang="en-US" sz="800" dirty="0"/>
              <a:t>Day 1: Taken</a:t>
            </a:r>
          </a:p>
          <a:p>
            <a:pPr algn="ctr"/>
            <a:r>
              <a:rPr lang="en-US" sz="800" dirty="0"/>
              <a:t>Day 2: Taken</a:t>
            </a:r>
          </a:p>
          <a:p>
            <a:pPr algn="ctr"/>
            <a:r>
              <a:rPr lang="en-US" sz="800" dirty="0"/>
              <a:t>Day 3: Taken</a:t>
            </a:r>
          </a:p>
          <a:p>
            <a:pPr algn="ctr"/>
            <a:r>
              <a:rPr lang="en-US" sz="800" dirty="0"/>
              <a:t>Day 4: Taken</a:t>
            </a:r>
          </a:p>
          <a:p>
            <a:pPr algn="ctr"/>
            <a:r>
              <a:rPr lang="en-US" sz="800" dirty="0"/>
              <a:t>Day 5: Taken</a:t>
            </a:r>
          </a:p>
          <a:p>
            <a:pPr algn="ctr"/>
            <a:r>
              <a:rPr lang="en-US" sz="800" dirty="0"/>
              <a:t>Day 6: Missed</a:t>
            </a:r>
          </a:p>
          <a:p>
            <a:pPr algn="ctr"/>
            <a:r>
              <a:rPr lang="en-US" sz="800" dirty="0"/>
              <a:t>Day 7: Missed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MEMANTINE:</a:t>
            </a:r>
          </a:p>
          <a:p>
            <a:pPr algn="ctr"/>
            <a:r>
              <a:rPr lang="en-US" sz="800" dirty="0"/>
              <a:t>Day 1: Missed</a:t>
            </a:r>
          </a:p>
          <a:p>
            <a:pPr algn="ctr"/>
            <a:r>
              <a:rPr lang="en-US" sz="800" dirty="0"/>
              <a:t>Day 2: Missed</a:t>
            </a:r>
          </a:p>
          <a:p>
            <a:pPr algn="ctr"/>
            <a:r>
              <a:rPr lang="en-US" sz="800" dirty="0"/>
              <a:t>Day 3: Missed</a:t>
            </a:r>
          </a:p>
          <a:p>
            <a:pPr algn="ctr"/>
            <a:r>
              <a:rPr lang="en-US" sz="800" dirty="0"/>
              <a:t>Day 4: Missed</a:t>
            </a:r>
          </a:p>
          <a:p>
            <a:pPr algn="ctr"/>
            <a:r>
              <a:rPr lang="en-US" sz="800" dirty="0"/>
              <a:t>Day 5: Taken</a:t>
            </a:r>
          </a:p>
          <a:p>
            <a:pPr algn="ctr"/>
            <a:r>
              <a:rPr lang="en-US" sz="800" dirty="0"/>
              <a:t>Day 6: Taken</a:t>
            </a:r>
          </a:p>
          <a:p>
            <a:pPr algn="ctr"/>
            <a:r>
              <a:rPr lang="en-US" sz="800" dirty="0"/>
              <a:t>Day 7: Taken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GALANTAMINE:</a:t>
            </a:r>
          </a:p>
          <a:p>
            <a:pPr algn="ctr"/>
            <a:r>
              <a:rPr lang="en-US" sz="800" dirty="0"/>
              <a:t>Day 1: Taken</a:t>
            </a:r>
          </a:p>
          <a:p>
            <a:pPr algn="ctr"/>
            <a:r>
              <a:rPr lang="en-US" sz="800" dirty="0"/>
              <a:t>Day 2: Taken</a:t>
            </a:r>
          </a:p>
          <a:p>
            <a:pPr algn="ctr"/>
            <a:r>
              <a:rPr lang="en-US" sz="800" dirty="0"/>
              <a:t>Day 3: Taken</a:t>
            </a:r>
          </a:p>
          <a:p>
            <a:pPr algn="ctr"/>
            <a:r>
              <a:rPr lang="en-US" sz="800" dirty="0"/>
              <a:t>Day 4: Taken</a:t>
            </a:r>
          </a:p>
          <a:p>
            <a:pPr algn="ctr"/>
            <a:r>
              <a:rPr lang="en-US" sz="800" dirty="0"/>
              <a:t>Day 5: Taken</a:t>
            </a:r>
          </a:p>
          <a:p>
            <a:pPr algn="ctr"/>
            <a:r>
              <a:rPr lang="en-US" sz="800" dirty="0"/>
              <a:t>Day 6: Missed</a:t>
            </a:r>
          </a:p>
          <a:p>
            <a:pPr algn="ctr"/>
            <a:r>
              <a:rPr lang="en-US" sz="800" dirty="0"/>
              <a:t>Day 7: Missed</a:t>
            </a:r>
            <a:endParaRPr lang="en-IN" sz="800" dirty="0"/>
          </a:p>
        </p:txBody>
      </p:sp>
    </p:spTree>
    <p:extLst>
      <p:ext uri="{BB962C8B-B14F-4D97-AF65-F5344CB8AC3E}">
        <p14:creationId xmlns:p14="http://schemas.microsoft.com/office/powerpoint/2010/main" val="79504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41ACF88B-2F75-CE59-3114-C1537EDD6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FE5FD7-2292-570F-1397-1E9287F8CB9D}"/>
              </a:ext>
            </a:extLst>
          </p:cNvPr>
          <p:cNvSpPr txBox="1"/>
          <p:nvPr/>
        </p:nvSpPr>
        <p:spPr>
          <a:xfrm>
            <a:off x="1065320" y="138955"/>
            <a:ext cx="526071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smtClean="0"/>
              <a:t>Output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872FD1-7A0B-E5B9-638C-B95C4CCFE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sp>
        <p:nvSpPr>
          <p:cNvPr id="4" name="AutoShape 2" descr="blob:https://web.whatsapp.com/edf4e0ff-320f-49ea-8db9-41845cf7992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780" y="750692"/>
            <a:ext cx="11434119" cy="527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68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>
          <a:extLst>
            <a:ext uri="{FF2B5EF4-FFF2-40B4-BE49-F238E27FC236}">
              <a16:creationId xmlns:a16="http://schemas.microsoft.com/office/drawing/2014/main" id="{6FA0F82B-7EE5-EAB0-F470-130BDAC82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>
            <a:extLst>
              <a:ext uri="{FF2B5EF4-FFF2-40B4-BE49-F238E27FC236}">
                <a16:creationId xmlns:a16="http://schemas.microsoft.com/office/drawing/2014/main" id="{0668C6FD-577A-7288-5642-1AFC22BD04F2}"/>
              </a:ext>
            </a:extLst>
          </p:cNvPr>
          <p:cNvSpPr/>
          <p:nvPr/>
        </p:nvSpPr>
        <p:spPr>
          <a:xfrm>
            <a:off x="0" y="420729"/>
            <a:ext cx="12192000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4000" b="1" i="0" u="none" strike="noStrike" cap="none" dirty="0">
                <a:solidFill>
                  <a:srgbClr val="051D3A"/>
                </a:solidFill>
                <a:latin typeface="+mj-lt"/>
                <a:ea typeface="Times New Roman"/>
                <a:cs typeface="Times New Roman"/>
                <a:sym typeface="Times New Roman"/>
              </a:rPr>
              <a:t>Future Scope </a:t>
            </a:r>
            <a:endParaRPr sz="4000" b="1" i="0" u="none" strike="noStrike" cap="none" dirty="0">
              <a:solidFill>
                <a:srgbClr val="000000"/>
              </a:solidFill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18">
            <a:extLst>
              <a:ext uri="{FF2B5EF4-FFF2-40B4-BE49-F238E27FC236}">
                <a16:creationId xmlns:a16="http://schemas.microsoft.com/office/drawing/2014/main" id="{EAFA16CB-0A72-5AC5-69A0-ABF4A752B43F}"/>
              </a:ext>
            </a:extLst>
          </p:cNvPr>
          <p:cNvSpPr/>
          <p:nvPr/>
        </p:nvSpPr>
        <p:spPr>
          <a:xfrm>
            <a:off x="2034746" y="1795849"/>
            <a:ext cx="7982465" cy="387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Integration with </a:t>
            </a:r>
            <a:r>
              <a:rPr lang="en-US" sz="2400" b="1" dirty="0"/>
              <a:t>wearables and mobile health apps</a:t>
            </a:r>
            <a:r>
              <a:rPr lang="en-US" sz="2400" dirty="0"/>
              <a:t> for real‑time adherence tracking.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Support for </a:t>
            </a:r>
            <a:r>
              <a:rPr lang="en-US" sz="2400" b="1" dirty="0"/>
              <a:t>multilingual outputs</a:t>
            </a:r>
            <a:r>
              <a:rPr lang="en-US" sz="2400" dirty="0"/>
              <a:t> to reach diverse patient groups.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Trend analysis over longer periods (monthly / quarterly adherence).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Personalized reminder strategies based on patient behavior.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Dashboard views for caregivers and healthcare organizations.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Integration with EHR systems (educational insights only).</a:t>
            </a: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lang="en-US" sz="2400" dirty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240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6DCFED-2C83-7A17-CDB2-A4F4D4BBD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06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>
          <a:extLst>
            <a:ext uri="{FF2B5EF4-FFF2-40B4-BE49-F238E27FC236}">
              <a16:creationId xmlns:a16="http://schemas.microsoft.com/office/drawing/2014/main" id="{55016524-E738-3D8C-3BB2-B0BE7C665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>
            <a:extLst>
              <a:ext uri="{FF2B5EF4-FFF2-40B4-BE49-F238E27FC236}">
                <a16:creationId xmlns:a16="http://schemas.microsoft.com/office/drawing/2014/main" id="{D62F03A8-A8A8-CB93-006E-7173DC866F6F}"/>
              </a:ext>
            </a:extLst>
          </p:cNvPr>
          <p:cNvSpPr/>
          <p:nvPr/>
        </p:nvSpPr>
        <p:spPr>
          <a:xfrm>
            <a:off x="1218724" y="420729"/>
            <a:ext cx="6444496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3500" b="1" i="0" u="none" strike="noStrike" cap="none" dirty="0">
                <a:solidFill>
                  <a:srgbClr val="051D3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 Hub Link</a:t>
            </a:r>
            <a:endParaRPr sz="3500" b="1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18">
            <a:extLst>
              <a:ext uri="{FF2B5EF4-FFF2-40B4-BE49-F238E27FC236}">
                <a16:creationId xmlns:a16="http://schemas.microsoft.com/office/drawing/2014/main" id="{A4423EF4-BB52-2693-03DD-9F7D92D05218}"/>
              </a:ext>
            </a:extLst>
          </p:cNvPr>
          <p:cNvSpPr/>
          <p:nvPr/>
        </p:nvSpPr>
        <p:spPr>
          <a:xfrm>
            <a:off x="230660" y="1672281"/>
            <a:ext cx="11730682" cy="3888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>
              <a:lnSpc>
                <a:spcPct val="162162"/>
              </a:lnSpc>
              <a:buClr>
                <a:srgbClr val="2B3541"/>
              </a:buClr>
              <a:buSzPts val="1850"/>
            </a:pPr>
            <a:endParaRPr lang="en-US" sz="5400" dirty="0" smtClean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ctr">
              <a:lnSpc>
                <a:spcPct val="162162"/>
              </a:lnSpc>
              <a:buClr>
                <a:srgbClr val="2B3541"/>
              </a:buClr>
              <a:buSzPts val="1850"/>
            </a:pPr>
            <a:r>
              <a:rPr lang="en-US" sz="5400" dirty="0" smtClean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 tooltip="Github"/>
              </a:rPr>
              <a:t>https</a:t>
            </a:r>
            <a:r>
              <a:rPr lang="en-US" sz="5400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 tooltip="Github"/>
              </a:rPr>
              <a:t>://github.com/lohithj29/MedMonitor</a:t>
            </a:r>
            <a:endParaRPr sz="5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925A06-F7F9-F25E-EBB3-1891B3344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8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90302"/>
            <a:ext cx="12192000" cy="2477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9DDD0D-7A91-1E4E-00BA-F7FF05ABF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690624" y="4425370"/>
            <a:ext cx="10795794" cy="199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-1" y="187570"/>
            <a:ext cx="12192001" cy="1054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Times New Roman"/>
              <a:buNone/>
            </a:pPr>
            <a:r>
              <a:rPr lang="en-US" sz="4400" b="1" i="0" u="none" strike="noStrike" cap="none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Details of Team members</a:t>
            </a:r>
            <a:endParaRPr sz="4400" b="1" i="0" u="none" strike="noStrike" cap="none" dirty="0">
              <a:solidFill>
                <a:srgbClr val="00206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96" name="Google Shape;96;p2"/>
          <p:cNvGraphicFramePr/>
          <p:nvPr>
            <p:extLst>
              <p:ext uri="{D42A27DB-BD31-4B8C-83A1-F6EECF244321}">
                <p14:modId xmlns:p14="http://schemas.microsoft.com/office/powerpoint/2010/main" val="1009415709"/>
              </p:ext>
            </p:extLst>
          </p:nvPr>
        </p:nvGraphicFramePr>
        <p:xfrm>
          <a:off x="-1" y="1430214"/>
          <a:ext cx="12192001" cy="4503048"/>
        </p:xfrm>
        <a:graphic>
          <a:graphicData uri="http://schemas.openxmlformats.org/drawingml/2006/table">
            <a:tbl>
              <a:tblPr>
                <a:noFill/>
                <a:tableStyleId>{0AAD8F4D-43EB-41E5-8A38-28AB6DFB1B60}</a:tableStyleId>
              </a:tblPr>
              <a:tblGrid>
                <a:gridCol w="2679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07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07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707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6193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u="none" strike="noStrike" cap="none" dirty="0">
                          <a:latin typeface="+mj-lt"/>
                        </a:rPr>
                        <a:t>TEAM MEMBER NAME</a:t>
                      </a:r>
                      <a:endParaRPr sz="2400" b="0" u="none" strike="noStrike" cap="none" dirty="0"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u="none" strike="noStrike" cap="none" dirty="0">
                          <a:latin typeface="+mj-lt"/>
                        </a:rPr>
                        <a:t>Recent Passport Photo</a:t>
                      </a:r>
                      <a:endParaRPr sz="2400" b="0" u="none" strike="noStrike" cap="none" dirty="0"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2400" b="0" u="none" strike="noStrike" cap="none" dirty="0">
                          <a:solidFill>
                            <a:schemeClr val="tx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Email ID </a:t>
                      </a:r>
                      <a:endParaRPr sz="2400" b="0" u="none" strike="noStrike" cap="none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2400" b="0" u="none" strike="noStrike" cap="none" dirty="0">
                          <a:solidFill>
                            <a:schemeClr val="tx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Phone number</a:t>
                      </a:r>
                      <a:endParaRPr sz="24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2400" b="0" u="none" strike="noStrike" cap="none" dirty="0">
                          <a:solidFill>
                            <a:schemeClr val="tx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[WhatsApp]</a:t>
                      </a:r>
                      <a:r>
                        <a:rPr lang="en-US" sz="2400" b="0" u="none" strike="noStrike" cap="none" dirty="0">
                          <a:solidFill>
                            <a:schemeClr val="lt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2400" b="0" u="none" strike="noStrike" cap="none" dirty="0"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659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 smtClean="0"/>
                        <a:t>LOHITH J</a:t>
                      </a:r>
                      <a:endParaRPr sz="2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 smtClean="0"/>
                        <a:t>lohithjayarama@gmail.com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 smtClean="0"/>
                    </a:p>
                    <a:p>
                      <a:pPr algn="ctr"/>
                      <a:endParaRPr lang="en-IN" dirty="0" smtClean="0"/>
                    </a:p>
                    <a:p>
                      <a:pPr algn="ctr"/>
                      <a:r>
                        <a:rPr lang="en-IN" dirty="0" smtClean="0"/>
                        <a:t>+91 99804 10357</a:t>
                      </a:r>
                      <a:endParaRPr lang="en-IN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448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 smtClean="0"/>
                        <a:t>MAHESH N</a:t>
                      </a:r>
                      <a:endParaRPr sz="2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mahesh.mnraj@gmail.com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 smtClean="0"/>
                    </a:p>
                    <a:p>
                      <a:pPr algn="ctr"/>
                      <a:endParaRPr lang="en-IN" dirty="0" smtClean="0"/>
                    </a:p>
                    <a:p>
                      <a:pPr algn="ctr"/>
                      <a:r>
                        <a:rPr lang="en-IN" dirty="0" smtClean="0"/>
                        <a:t>+91 91480 47775</a:t>
                      </a:r>
                      <a:endParaRPr lang="en-IN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003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 smtClean="0"/>
                        <a:t>KISHOR V S</a:t>
                      </a:r>
                      <a:endParaRPr sz="2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sz="1800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 smtClean="0"/>
                        <a:t>kishor1kishor112004@gmail.com</a:t>
                      </a:r>
                      <a:endParaRPr sz="1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 smtClean="0"/>
                    </a:p>
                    <a:p>
                      <a:pPr algn="ctr"/>
                      <a:r>
                        <a:rPr lang="en-IN" dirty="0" smtClean="0"/>
                        <a:t>+91 72598 36195</a:t>
                      </a:r>
                      <a:endParaRPr lang="en-IN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3071BE8-5070-42BA-3450-6F0039B85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t="11476" r="9827"/>
          <a:stretch/>
        </p:blipFill>
        <p:spPr>
          <a:xfrm>
            <a:off x="3674073" y="4753232"/>
            <a:ext cx="1194487" cy="11800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5292" t="2842" r="4750" b="1383"/>
          <a:stretch/>
        </p:blipFill>
        <p:spPr>
          <a:xfrm>
            <a:off x="3760571" y="2430162"/>
            <a:ext cx="1021493" cy="11203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4073" y="3550508"/>
            <a:ext cx="1194487" cy="12027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F4C0A7C6-2888-EA53-35AB-4072E6B1F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F6745E-14BA-0766-CE1E-32E29663832D}"/>
              </a:ext>
            </a:extLst>
          </p:cNvPr>
          <p:cNvSpPr txBox="1"/>
          <p:nvPr/>
        </p:nvSpPr>
        <p:spPr>
          <a:xfrm>
            <a:off x="749643" y="1452331"/>
            <a:ext cx="1062681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Problem Statement 8: </a:t>
            </a:r>
            <a:r>
              <a:rPr lang="en-US" sz="2000" b="1" dirty="0"/>
              <a:t>AI-Assisted Medication Adherence Monitoring System </a:t>
            </a:r>
            <a:endParaRPr lang="en-US" sz="2000" b="1" dirty="0" smtClean="0"/>
          </a:p>
          <a:p>
            <a:endParaRPr lang="en-US" sz="2000" b="1" dirty="0" smtClean="0"/>
          </a:p>
          <a:p>
            <a:r>
              <a:rPr lang="en-US" sz="2000" b="1" dirty="0" smtClean="0"/>
              <a:t>The Challenge</a:t>
            </a:r>
            <a:endParaRPr lang="en-US" sz="2000" dirty="0"/>
          </a:p>
          <a:p>
            <a:r>
              <a:rPr lang="en-US" sz="2000" dirty="0"/>
              <a:t>Medication non-adherence is a major challenge in chronic disease management, as patients often struggle with:</a:t>
            </a:r>
          </a:p>
          <a:p>
            <a:r>
              <a:rPr lang="en-US" sz="2000" b="1" dirty="0"/>
              <a:t>Inconsistent intake</a:t>
            </a:r>
            <a:r>
              <a:rPr lang="en-US" sz="2000" dirty="0"/>
              <a:t> – forgetting doses or skipping medications due to complex schedules.</a:t>
            </a:r>
          </a:p>
          <a:p>
            <a:r>
              <a:rPr lang="en-US" sz="2000" b="1" dirty="0"/>
              <a:t>Refill gaps</a:t>
            </a:r>
            <a:r>
              <a:rPr lang="en-US" sz="2000" dirty="0"/>
              <a:t> – running out of prescriptions without timely renewals.</a:t>
            </a:r>
          </a:p>
          <a:p>
            <a:r>
              <a:rPr lang="en-US" sz="2000" b="1" dirty="0"/>
              <a:t>Behavioral barriers</a:t>
            </a:r>
            <a:r>
              <a:rPr lang="en-US" sz="2000" dirty="0"/>
              <a:t> – side effect concerns, forgetfulness, or lifestyle conflicts.</a:t>
            </a:r>
          </a:p>
          <a:p>
            <a:r>
              <a:rPr lang="en-US" sz="2000" b="1" dirty="0"/>
              <a:t>Lack of monitoring</a:t>
            </a:r>
            <a:r>
              <a:rPr lang="en-US" sz="2000" dirty="0"/>
              <a:t> – no continuous visibility into adherence patterns for healthcare providers.</a:t>
            </a:r>
          </a:p>
          <a:p>
            <a:r>
              <a:rPr lang="en-US" sz="2000" dirty="0"/>
              <a:t>Without an intelligent AI assistant, providers miss declining trends, leading to poor health outcomes, increased hospitalizations, and $529B annual costs globally.</a:t>
            </a:r>
          </a:p>
          <a:p>
            <a:endParaRPr lang="en-IN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57FE32-8AA8-E540-E0AA-C9737C71A0E2}"/>
              </a:ext>
            </a:extLst>
          </p:cNvPr>
          <p:cNvSpPr txBox="1"/>
          <p:nvPr/>
        </p:nvSpPr>
        <p:spPr>
          <a:xfrm>
            <a:off x="0" y="455928"/>
            <a:ext cx="121920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/>
              <a:t>Problem </a:t>
            </a:r>
            <a:r>
              <a:rPr lang="en-US" sz="4400" b="1" dirty="0" smtClean="0"/>
              <a:t>Statement</a:t>
            </a:r>
            <a:r>
              <a:rPr lang="en-US" sz="4400" b="1" dirty="0"/>
              <a:t>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A64CCA-ED49-69BC-3595-2C1CBD5E6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8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44C99C-C879-4B03-F7F7-7306F7D33083}"/>
              </a:ext>
            </a:extLst>
          </p:cNvPr>
          <p:cNvSpPr txBox="1"/>
          <p:nvPr/>
        </p:nvSpPr>
        <p:spPr>
          <a:xfrm>
            <a:off x="1556950" y="1584102"/>
            <a:ext cx="896276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An </a:t>
            </a:r>
            <a:r>
              <a:rPr lang="en-IN" sz="2000" b="1" dirty="0"/>
              <a:t>AI‑Assisted Medication Adherence Monitoring System</a:t>
            </a:r>
            <a:r>
              <a:rPr lang="en-IN" sz="2000" dirty="0"/>
              <a:t> built using </a:t>
            </a:r>
            <a:r>
              <a:rPr lang="en-IN" sz="2000" dirty="0" err="1"/>
              <a:t>LangFlow</a:t>
            </a:r>
            <a:r>
              <a:rPr lang="en-IN" sz="2000" dirty="0"/>
              <a:t> and IBM watsonx.ai.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Collects structured patient data including medication intake logs and refill history.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Uses </a:t>
            </a:r>
            <a:r>
              <a:rPr lang="en-IN" sz="2000" b="1" dirty="0"/>
              <a:t>three specialized AI agents</a:t>
            </a:r>
            <a:r>
              <a:rPr lang="en-IN" sz="2000" dirty="0"/>
              <a:t> </a:t>
            </a:r>
            <a:r>
              <a:rPr lang="en-IN" sz="2000" dirty="0" smtClean="0"/>
              <a:t>to:</a:t>
            </a:r>
          </a:p>
          <a:p>
            <a:r>
              <a:rPr lang="en-IN" sz="2000" dirty="0" smtClean="0"/>
              <a:t>    1. </a:t>
            </a:r>
            <a:r>
              <a:rPr lang="en-IN" sz="2000" dirty="0" err="1" smtClean="0"/>
              <a:t>Analyze</a:t>
            </a:r>
            <a:r>
              <a:rPr lang="en-IN" sz="2000" dirty="0" smtClean="0"/>
              <a:t> </a:t>
            </a:r>
            <a:r>
              <a:rPr lang="en-IN" sz="2000" dirty="0"/>
              <a:t>medication information</a:t>
            </a:r>
          </a:p>
          <a:p>
            <a:pPr lvl="1"/>
            <a:r>
              <a:rPr lang="en-IN" sz="2000" dirty="0" smtClean="0"/>
              <a:t>    2. Detect </a:t>
            </a:r>
            <a:r>
              <a:rPr lang="en-IN" sz="2000" dirty="0"/>
              <a:t>adherence risks</a:t>
            </a:r>
          </a:p>
          <a:p>
            <a:pPr lvl="1"/>
            <a:r>
              <a:rPr lang="en-IN" sz="2000" dirty="0" smtClean="0"/>
              <a:t>    3. Provide </a:t>
            </a:r>
            <a:r>
              <a:rPr lang="en-IN" sz="2000" dirty="0"/>
              <a:t>short, educational reminders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Integrates </a:t>
            </a:r>
            <a:r>
              <a:rPr lang="en-IN" sz="2000" b="1" dirty="0"/>
              <a:t>RAG (Search API + URL blocks)</a:t>
            </a:r>
            <a:r>
              <a:rPr lang="en-IN" sz="2000" dirty="0"/>
              <a:t> to ensure accurate, trusted educational insights.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Generates </a:t>
            </a:r>
            <a:r>
              <a:rPr lang="en-IN" sz="2000" b="1" dirty="0"/>
              <a:t>clear, concise, non‑repetitive outputs</a:t>
            </a:r>
            <a:r>
              <a:rPr lang="en-IN" sz="2000" dirty="0"/>
              <a:t> for patient awareness.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548320-B634-92CD-C520-43B25557F859}"/>
              </a:ext>
            </a:extLst>
          </p:cNvPr>
          <p:cNvSpPr txBox="1"/>
          <p:nvPr/>
        </p:nvSpPr>
        <p:spPr>
          <a:xfrm>
            <a:off x="0" y="477532"/>
            <a:ext cx="1219199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/>
              <a:t>Proposed </a:t>
            </a:r>
            <a:r>
              <a:rPr lang="en-US" sz="4000" b="1" dirty="0" smtClean="0"/>
              <a:t>Solution</a:t>
            </a:r>
            <a:r>
              <a:rPr lang="en-US" sz="2400" b="1" dirty="0"/>
              <a:t>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EE1157-422B-2DEC-F7BF-0A06B973C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A01B5799-6C2E-7FE4-A2C6-734DB0499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>
            <a:extLst>
              <a:ext uri="{FF2B5EF4-FFF2-40B4-BE49-F238E27FC236}">
                <a16:creationId xmlns:a16="http://schemas.microsoft.com/office/drawing/2014/main" id="{4CB905EF-62C2-FD1F-CE05-FBD2CBBD3921}"/>
              </a:ext>
            </a:extLst>
          </p:cNvPr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526727-ECCC-12A7-1A74-4C72030B01EA}"/>
              </a:ext>
            </a:extLst>
          </p:cNvPr>
          <p:cNvSpPr txBox="1"/>
          <p:nvPr/>
        </p:nvSpPr>
        <p:spPr>
          <a:xfrm>
            <a:off x="1993556" y="1881966"/>
            <a:ext cx="778475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Medication non‑adherence is a major challenge in chronic disease management.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Missed doses often go unnoticed until health conditions worsen.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Healthcare providers lack continuous visibility into daily medication intake.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Patients and caregivers need simple, understandable adherence feedback.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is a need for an </a:t>
            </a:r>
            <a:r>
              <a:rPr lang="en-US" sz="2400" b="1" dirty="0"/>
              <a:t>assistive, non‑diagnostic AI system</a:t>
            </a:r>
            <a:r>
              <a:rPr lang="en-US" sz="2400" dirty="0"/>
              <a:t> to improve awareness and consistency.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9D9ED1-DFE2-2CB1-E07B-2D3C44A85C9C}"/>
              </a:ext>
            </a:extLst>
          </p:cNvPr>
          <p:cNvSpPr txBox="1"/>
          <p:nvPr/>
        </p:nvSpPr>
        <p:spPr>
          <a:xfrm>
            <a:off x="-82378" y="747361"/>
            <a:ext cx="1219199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/>
              <a:t>Need of </a:t>
            </a:r>
            <a:r>
              <a:rPr lang="en-US" sz="4000" b="1" dirty="0" smtClean="0"/>
              <a:t>Project</a:t>
            </a:r>
            <a:r>
              <a:rPr lang="en-US" sz="2400" b="1" dirty="0"/>
              <a:t>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4F3E9D-0527-2FF2-E87C-9369E2B67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1D21EE38-4FEA-9D7F-68F1-831EDFE1F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>
            <a:extLst>
              <a:ext uri="{FF2B5EF4-FFF2-40B4-BE49-F238E27FC236}">
                <a16:creationId xmlns:a16="http://schemas.microsoft.com/office/drawing/2014/main" id="{68C1E71E-9159-FD3B-73D2-CC7380E7CB93}"/>
              </a:ext>
            </a:extLst>
          </p:cNvPr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1273CA-7EF7-F715-EF93-66F231F3ABD1}"/>
              </a:ext>
            </a:extLst>
          </p:cNvPr>
          <p:cNvSpPr txBox="1"/>
          <p:nvPr/>
        </p:nvSpPr>
        <p:spPr>
          <a:xfrm>
            <a:off x="2026508" y="1584102"/>
            <a:ext cx="796598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Patients</a:t>
            </a:r>
            <a:r>
              <a:rPr lang="en-US" sz="2400" dirty="0"/>
              <a:t> with chronic diseases who take long‑term medications.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 smtClean="0"/>
              <a:t>Caregivers</a:t>
            </a:r>
            <a:r>
              <a:rPr lang="en-US" sz="2400" dirty="0"/>
              <a:t> managing medication routines for elderly or dependent patients.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Healthcare providers</a:t>
            </a:r>
            <a:r>
              <a:rPr lang="en-US" sz="2400" dirty="0"/>
              <a:t> for adherence awareness (non‑clinical use).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Hospitals &amp; clinics</a:t>
            </a:r>
            <a:r>
              <a:rPr lang="en-US" sz="2400" dirty="0"/>
              <a:t> for patient education support systems.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Health‑tech platforms</a:t>
            </a:r>
            <a:r>
              <a:rPr lang="en-US" sz="2400" dirty="0"/>
              <a:t> integrating adherence monitoring tools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87C414-2D49-9E5D-A5D6-CF94524B9BE5}"/>
              </a:ext>
            </a:extLst>
          </p:cNvPr>
          <p:cNvSpPr txBox="1"/>
          <p:nvPr/>
        </p:nvSpPr>
        <p:spPr>
          <a:xfrm>
            <a:off x="1" y="512261"/>
            <a:ext cx="1219199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 smtClean="0"/>
              <a:t>End User of Project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99F497-8CBE-8DC8-B6F2-DCAEF5D36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17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7C2A09DE-0AE2-AA94-B2C1-84FDBDB9D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1FBD4A-3273-E454-091D-D5B0678FC299}"/>
              </a:ext>
            </a:extLst>
          </p:cNvPr>
          <p:cNvSpPr txBox="1"/>
          <p:nvPr/>
        </p:nvSpPr>
        <p:spPr>
          <a:xfrm>
            <a:off x="0" y="33223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Technology Used</a:t>
            </a:r>
            <a:endParaRPr lang="en-IN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7608B5-9906-EFCF-959A-E89FC2E3EE19}"/>
              </a:ext>
            </a:extLst>
          </p:cNvPr>
          <p:cNvSpPr txBox="1"/>
          <p:nvPr/>
        </p:nvSpPr>
        <p:spPr>
          <a:xfrm>
            <a:off x="624840" y="1071801"/>
            <a:ext cx="105156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/>
              <a:t>Langflow</a:t>
            </a:r>
            <a:r>
              <a:rPr lang="en-US" sz="1800" b="1" dirty="0"/>
              <a:t>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/>
              <a:t>Langflow</a:t>
            </a:r>
            <a:r>
              <a:rPr lang="en-US" sz="1800" b="1" dirty="0"/>
              <a:t> components name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IBM Watson.ai,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 Agent(3),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Chat input ,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Chat output,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Search.ai and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URL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IBM </a:t>
            </a:r>
            <a:r>
              <a:rPr lang="en-US" sz="1800" b="1" dirty="0" err="1"/>
              <a:t>Grainte</a:t>
            </a:r>
            <a:r>
              <a:rPr lang="en-US" sz="1800" b="1" dirty="0"/>
              <a:t> model – </a:t>
            </a:r>
            <a:r>
              <a:rPr lang="en-US" sz="1800" b="1" dirty="0" err="1"/>
              <a:t>ibm</a:t>
            </a:r>
            <a:r>
              <a:rPr lang="en-US" sz="1800" b="1" dirty="0"/>
              <a:t>/granite-3-8b-instruct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IBM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RAG – Search.ai and URL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/>
              <a:t>Watsonx</a:t>
            </a:r>
            <a:endParaRPr lang="en-US" sz="1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72C005-E1BD-D1EA-4A68-50937DBCE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59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/>
          <p:nvPr/>
        </p:nvSpPr>
        <p:spPr>
          <a:xfrm>
            <a:off x="0" y="475593"/>
            <a:ext cx="12192000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4000" b="1" i="0" u="none" strike="noStrike" cap="none" dirty="0">
                <a:solidFill>
                  <a:srgbClr val="051D3A"/>
                </a:solidFill>
                <a:latin typeface="+mj-lt"/>
                <a:ea typeface="Times New Roman"/>
                <a:cs typeface="Times New Roman"/>
                <a:sym typeface="Times New Roman"/>
              </a:rPr>
              <a:t>Novelty and Uniqueness</a:t>
            </a:r>
            <a:endParaRPr sz="4000" b="1" i="0" u="none" strike="noStrike" cap="none" dirty="0">
              <a:solidFill>
                <a:srgbClr val="000000"/>
              </a:solidFill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18"/>
          <p:cNvSpPr/>
          <p:nvPr/>
        </p:nvSpPr>
        <p:spPr>
          <a:xfrm>
            <a:off x="634314" y="1993556"/>
            <a:ext cx="10989275" cy="356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Uses a </a:t>
            </a:r>
            <a:r>
              <a:rPr lang="en-US" sz="2400" b="1" dirty="0"/>
              <a:t>multi‑agent AI architecture</a:t>
            </a:r>
            <a:r>
              <a:rPr lang="en-US" sz="2400" dirty="0"/>
              <a:t>, each agent with a focused responsibility.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Strictly </a:t>
            </a:r>
            <a:r>
              <a:rPr lang="en-US" sz="2400" b="1" dirty="0"/>
              <a:t>assistive and non‑diagnostic</a:t>
            </a:r>
            <a:r>
              <a:rPr lang="en-US" sz="2400" dirty="0"/>
              <a:t>, ensuring ethical AI usage.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Short, structured, and patient‑friendly outputs — no long explanations.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RAG‑enabled responses using </a:t>
            </a:r>
            <a:r>
              <a:rPr lang="en-US" sz="2400" b="1" dirty="0"/>
              <a:t>real medication adherence best‑practice resources</a:t>
            </a:r>
            <a:r>
              <a:rPr lang="en-US" sz="2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UI generates </a:t>
            </a:r>
            <a:r>
              <a:rPr lang="en-US" sz="2400" b="1" dirty="0"/>
              <a:t>ready‑to‑use structured input</a:t>
            </a:r>
            <a:r>
              <a:rPr lang="en-US" sz="2400" dirty="0"/>
              <a:t> for </a:t>
            </a:r>
            <a:r>
              <a:rPr lang="en-US" sz="2400" dirty="0" err="1"/>
              <a:t>LangFlow</a:t>
            </a:r>
            <a:r>
              <a:rPr lang="en-US" sz="2400" dirty="0"/>
              <a:t> without manual formatting.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Prevents hallucination and repetition through strict agent separation.</a:t>
            </a: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18"/>
          <p:cNvSpPr/>
          <p:nvPr/>
        </p:nvSpPr>
        <p:spPr>
          <a:xfrm>
            <a:off x="1218724" y="2660000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18"/>
          <p:cNvSpPr/>
          <p:nvPr/>
        </p:nvSpPr>
        <p:spPr>
          <a:xfrm>
            <a:off x="1218724" y="3829113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6BD740-4294-408A-9014-7C75E9F50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90555" y="1093113"/>
            <a:ext cx="8804051" cy="470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7"/>
          <p:cNvSpPr txBox="1"/>
          <p:nvPr/>
        </p:nvSpPr>
        <p:spPr>
          <a:xfrm>
            <a:off x="0" y="0"/>
            <a:ext cx="1219200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4000" b="1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Architecture</a:t>
            </a:r>
            <a:r>
              <a:rPr lang="en-US" sz="4000" b="1" i="0" u="none" strike="noStrike" cap="none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sz="40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B</a:t>
            </a:r>
            <a:r>
              <a:rPr lang="en-US" sz="4000" b="1" i="0" u="none" strike="noStrike" cap="none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lueprint</a:t>
            </a:r>
            <a:endParaRPr lang="en-US" sz="4000" b="1" dirty="0"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F004CF-732B-B365-E320-17AD7B82A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30" y="828830"/>
            <a:ext cx="12046740" cy="52003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1947</TotalTime>
  <Words>501</Words>
  <Application>Microsoft Office PowerPoint</Application>
  <PresentationFormat>Widescreen</PresentationFormat>
  <Paragraphs>173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Bodoni MT Black</vt:lpstr>
      <vt:lpstr>Calibri</vt:lpstr>
      <vt:lpstr>Times New Roman</vt:lpstr>
      <vt:lpstr>Wingdings</vt:lpstr>
      <vt:lpstr>Office Theme</vt:lpstr>
      <vt:lpstr>Agentic AI Hackathon: Building Intelligent Agents with IBM Granite and LangFlow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Manda Anirudh</dc:creator>
  <cp:lastModifiedBy>Lenovo</cp:lastModifiedBy>
  <cp:revision>128</cp:revision>
  <dcterms:created xsi:type="dcterms:W3CDTF">2025-07-08T05:06:56Z</dcterms:created>
  <dcterms:modified xsi:type="dcterms:W3CDTF">2026-02-02T06:11:10Z</dcterms:modified>
</cp:coreProperties>
</file>